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6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5" r:id="rId25"/>
    <p:sldId id="273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4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51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9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7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9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6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56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79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0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9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35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FC12-556A-4F09-A9BC-626B5FA9FEDF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59FF-95AB-42FB-9E1E-395A2C29F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5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E-commerce in Your Inbox</a:t>
            </a:r>
            <a:br>
              <a:rPr lang="en-US" altLang="zh-TW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Product Recommendations at Scale</a:t>
            </a:r>
            <a:endParaRPr lang="zh-TW" alt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8856984" cy="36724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Date: 2015/12/17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Author: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Mihajlo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Grbovic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Vladan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Radosavljevic,Nemanja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Djuric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, Narayan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Bhamidipati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,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Jaikit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Savla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, Varun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Bhagwan,Doug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Sharp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Source: KDD’15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Advisor: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Jia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-Ling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Koh</a:t>
            </a:r>
            <a:endParaRPr lang="en-US" altLang="zh-TW" sz="2400" dirty="0" smtClean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  <a:p>
            <a:pPr algn="l"/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Speaker:Chen-Wei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Hsu</a:t>
            </a:r>
          </a:p>
        </p:txBody>
      </p:sp>
    </p:spTree>
    <p:extLst>
      <p:ext uri="{BB962C8B-B14F-4D97-AF65-F5344CB8AC3E}">
        <p14:creationId xmlns:p14="http://schemas.microsoft.com/office/powerpoint/2010/main" val="20076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dirty="0" smtClean="0"/>
              <a:t>bagged-prod2vec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multiple products </a:t>
            </a:r>
            <a:r>
              <a:rPr lang="en-US" altLang="zh-TW" sz="2400" dirty="0" smtClean="0"/>
              <a:t>may be purchased at the same time, we</a:t>
            </a:r>
          </a:p>
          <a:p>
            <a:pPr marL="0" indent="0">
              <a:buNone/>
            </a:pPr>
            <a:r>
              <a:rPr lang="en-US" altLang="zh-TW" sz="2400" dirty="0" smtClean="0"/>
              <a:t>     propose a </a:t>
            </a:r>
            <a:r>
              <a:rPr lang="en-US" altLang="zh-TW" sz="2400" dirty="0" err="1" smtClean="0"/>
              <a:t>modied</a:t>
            </a:r>
            <a:r>
              <a:rPr lang="en-US" altLang="zh-TW" sz="2400" dirty="0" smtClean="0"/>
              <a:t> skip-gram model that introduces a notion</a:t>
            </a:r>
          </a:p>
          <a:p>
            <a:pPr marL="0" indent="0">
              <a:buNone/>
            </a:pPr>
            <a:r>
              <a:rPr lang="en-US" altLang="zh-TW" sz="2400" dirty="0" smtClean="0"/>
              <a:t>     of a shopping bag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68960"/>
            <a:ext cx="7286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98934"/>
            <a:ext cx="7372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636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Product-to-product predictive </a:t>
            </a:r>
            <a:r>
              <a:rPr lang="en-US" altLang="zh-TW" sz="2400" dirty="0" smtClean="0"/>
              <a:t>models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400" dirty="0" smtClean="0"/>
              <a:t>prod2vec-topK : </a:t>
            </a:r>
          </a:p>
          <a:p>
            <a:r>
              <a:rPr lang="en-US" altLang="zh-TW" sz="2400" dirty="0" smtClean="0"/>
              <a:t>Given </a:t>
            </a:r>
            <a:r>
              <a:rPr lang="en-US" altLang="zh-TW" sz="2400" dirty="0"/>
              <a:t>a purchased product, the </a:t>
            </a:r>
            <a:r>
              <a:rPr lang="en-US" altLang="zh-TW" sz="2400" dirty="0" smtClean="0"/>
              <a:t>method calculates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cosine similarities </a:t>
            </a:r>
            <a:r>
              <a:rPr lang="en-US" altLang="zh-TW" sz="2400" dirty="0"/>
              <a:t>to all other products </a:t>
            </a:r>
            <a:r>
              <a:rPr lang="en-US" altLang="zh-TW" sz="2400" dirty="0" smtClean="0"/>
              <a:t>in the vocabulary and </a:t>
            </a:r>
            <a:r>
              <a:rPr lang="en-US" altLang="zh-TW" sz="2400" dirty="0"/>
              <a:t>recommends the top K most similar </a:t>
            </a:r>
            <a:r>
              <a:rPr lang="en-US" altLang="zh-TW" sz="2400" dirty="0" smtClean="0"/>
              <a:t>products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400" dirty="0" smtClean="0"/>
              <a:t>prod2vec-cluster:</a:t>
            </a:r>
          </a:p>
          <a:p>
            <a:r>
              <a:rPr lang="en-US" altLang="zh-TW" sz="2400" dirty="0" smtClean="0"/>
              <a:t>considered grouping similar products into clusters and recommending products from a cluster that is related to the cluster of previously purchased product</a:t>
            </a:r>
          </a:p>
          <a:p>
            <a:r>
              <a:rPr lang="en-US" altLang="zh-TW" sz="2400" dirty="0" smtClean="0"/>
              <a:t>K-means</a:t>
            </a: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1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 the </a:t>
                </a:r>
                <a:r>
                  <a:rPr lang="en-US" altLang="zh-TW" sz="2400" dirty="0"/>
                  <a:t>probability that a purchase from cluster ci is </a:t>
                </a:r>
                <a:r>
                  <a:rPr lang="en-US" altLang="zh-TW" sz="2400" dirty="0" smtClean="0"/>
                  <a:t>followed by </a:t>
                </a:r>
                <a:r>
                  <a:rPr lang="en-US" altLang="zh-TW" sz="2400" dirty="0"/>
                  <a:t>a purchase from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r>
                  <a:rPr lang="en-US" altLang="zh-TW" sz="2400" dirty="0"/>
                  <a:t>products from the top clusters </a:t>
                </a:r>
                <a:r>
                  <a:rPr lang="en-US" altLang="zh-TW" sz="2400" dirty="0" smtClean="0"/>
                  <a:t>are sorted </a:t>
                </a:r>
                <a:r>
                  <a:rPr lang="en-US" altLang="zh-TW" sz="2400" dirty="0"/>
                  <a:t>by their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cosine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similarity   to  p    </a:t>
                </a:r>
                <a:r>
                  <a:rPr lang="en-US" altLang="zh-TW" sz="2400" dirty="0" smtClean="0"/>
                  <a:t>,  and </a:t>
                </a:r>
                <a:r>
                  <a:rPr lang="en-US" altLang="zh-TW" sz="2400" dirty="0"/>
                  <a:t>we use the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top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K products </a:t>
                </a:r>
                <a:r>
                  <a:rPr lang="en-US" altLang="zh-TW" sz="2400" dirty="0" smtClean="0"/>
                  <a:t>as recommendations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963" t="-8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204864"/>
            <a:ext cx="6962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User-to-product predictive models</a:t>
            </a:r>
          </a:p>
          <a:p>
            <a:r>
              <a:rPr lang="en-US" altLang="zh-TW" sz="2400" dirty="0"/>
              <a:t>a novel approach to simultaneously </a:t>
            </a:r>
            <a:r>
              <a:rPr lang="en-US" altLang="zh-TW" sz="2400" dirty="0">
                <a:solidFill>
                  <a:srgbClr val="FF0000"/>
                </a:solidFill>
              </a:rPr>
              <a:t>learn </a:t>
            </a:r>
            <a:r>
              <a:rPr lang="en-US" altLang="zh-TW" sz="2400" dirty="0" smtClean="0">
                <a:solidFill>
                  <a:srgbClr val="FF0000"/>
                </a:solidFill>
              </a:rPr>
              <a:t>vector representations </a:t>
            </a:r>
            <a:r>
              <a:rPr lang="en-US" altLang="zh-TW" sz="2400" dirty="0">
                <a:solidFill>
                  <a:srgbClr val="FF0000"/>
                </a:solidFill>
              </a:rPr>
              <a:t>of products and users</a:t>
            </a:r>
            <a:r>
              <a:rPr lang="en-US" altLang="zh-TW" sz="2400" dirty="0"/>
              <a:t> such that, </a:t>
            </a:r>
            <a:r>
              <a:rPr lang="en-US" altLang="zh-TW" sz="2400" dirty="0" smtClean="0"/>
              <a:t>given a </a:t>
            </a:r>
            <a:r>
              <a:rPr lang="en-US" altLang="zh-TW" sz="2400" dirty="0"/>
              <a:t>user, recommendations can be performed by </a:t>
            </a:r>
            <a:r>
              <a:rPr lang="en-US" altLang="zh-TW" sz="2400" dirty="0" smtClean="0"/>
              <a:t>finding K nearest </a:t>
            </a:r>
            <a:r>
              <a:rPr lang="en-US" altLang="zh-TW" sz="2400" dirty="0"/>
              <a:t>products in the joint embedding </a:t>
            </a:r>
            <a:r>
              <a:rPr lang="en-US" altLang="zh-TW" sz="2400" dirty="0" smtClean="0"/>
              <a:t>space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400" dirty="0" smtClean="0"/>
              <a:t>User2vec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75" y="4397226"/>
            <a:ext cx="64087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14" y="908720"/>
            <a:ext cx="8352928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dirty="0" smtClean="0"/>
              <a:t>User2vec</a:t>
            </a:r>
          </a:p>
          <a:p>
            <a:pPr marL="0" indent="0">
              <a:buNone/>
            </a:pPr>
            <a:r>
              <a:rPr lang="en-US" altLang="zh-TW" sz="2400" dirty="0" smtClean="0"/>
              <a:t>Advantages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product recommendations are </a:t>
            </a:r>
            <a:r>
              <a:rPr lang="en-US" altLang="zh-TW" sz="2400" dirty="0" err="1"/>
              <a:t>specically</a:t>
            </a:r>
            <a:r>
              <a:rPr lang="en-US" altLang="zh-TW" sz="2400" dirty="0"/>
              <a:t> tailored </a:t>
            </a:r>
            <a:r>
              <a:rPr lang="en-US" altLang="zh-TW" sz="2400" dirty="0" smtClean="0"/>
              <a:t>for that </a:t>
            </a:r>
            <a:r>
              <a:rPr lang="en-US" altLang="zh-TW" sz="2400" dirty="0"/>
              <a:t>user based on his purchase </a:t>
            </a:r>
            <a:r>
              <a:rPr lang="en-US" altLang="zh-TW" sz="2400" dirty="0" smtClean="0"/>
              <a:t>history</a:t>
            </a:r>
          </a:p>
          <a:p>
            <a:pPr marL="0" indent="0">
              <a:buNone/>
            </a:pPr>
            <a:r>
              <a:rPr lang="en-US" altLang="zh-TW" sz="2400" dirty="0" err="1" smtClean="0"/>
              <a:t>Disvantages</a:t>
            </a:r>
            <a:endParaRPr lang="en-US" altLang="zh-TW" sz="2400" dirty="0" smtClean="0"/>
          </a:p>
          <a:p>
            <a:r>
              <a:rPr lang="en-US" altLang="zh-TW" sz="2400" dirty="0"/>
              <a:t>the model would need to be </a:t>
            </a:r>
            <a:r>
              <a:rPr lang="en-US" altLang="zh-TW" sz="2400" dirty="0">
                <a:solidFill>
                  <a:srgbClr val="FF0000"/>
                </a:solidFill>
              </a:rPr>
              <a:t>updated</a:t>
            </a:r>
            <a:r>
              <a:rPr lang="en-US" altLang="zh-TW" sz="2400" dirty="0"/>
              <a:t> very </a:t>
            </a:r>
            <a:r>
              <a:rPr lang="en-US" altLang="zh-TW" sz="2400" dirty="0" smtClean="0"/>
              <a:t>frequently.</a:t>
            </a:r>
          </a:p>
          <a:p>
            <a:r>
              <a:rPr lang="en-US" altLang="zh-TW" sz="2400" dirty="0" smtClean="0"/>
              <a:t>Unlike </a:t>
            </a:r>
            <a:r>
              <a:rPr lang="en-US" altLang="zh-TW" sz="2400" dirty="0"/>
              <a:t>product-to-product recommendations, </a:t>
            </a:r>
            <a:r>
              <a:rPr lang="en-US" altLang="zh-TW" sz="2400" dirty="0" smtClean="0"/>
              <a:t>which may </a:t>
            </a:r>
            <a:r>
              <a:rPr lang="en-US" altLang="zh-TW" sz="2400" dirty="0"/>
              <a:t>be relevant for longer time periods, </a:t>
            </a:r>
            <a:r>
              <a:rPr lang="en-US" altLang="zh-TW" sz="2400" dirty="0" smtClean="0"/>
              <a:t>user-to-product recommendations need </a:t>
            </a:r>
            <a:r>
              <a:rPr lang="en-US" altLang="zh-TW" sz="2400" dirty="0"/>
              <a:t>to change often to account for the </a:t>
            </a:r>
            <a:r>
              <a:rPr lang="en-US" altLang="zh-TW" sz="2400" dirty="0" smtClean="0"/>
              <a:t>most recent </a:t>
            </a:r>
            <a:r>
              <a:rPr lang="en-US" altLang="zh-TW" sz="2400" dirty="0"/>
              <a:t>user purchases</a:t>
            </a:r>
            <a:endParaRPr lang="en-US" altLang="zh-TW" sz="2400" dirty="0" smtClean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4418158" cy="210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Introduction</a:t>
            </a:r>
          </a:p>
          <a:p>
            <a:endParaRPr lang="en-US" altLang="zh-TW" dirty="0" smtClean="0"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Method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latin typeface="+mj-lt"/>
                <a:cs typeface="Consolas" panose="020B0609020204030204" pitchFamily="49" charset="0"/>
              </a:rPr>
              <a:t>Experiment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Conclusion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Data set</a:t>
            </a:r>
          </a:p>
          <a:p>
            <a:r>
              <a:rPr lang="en-US" altLang="zh-TW" sz="2400" dirty="0"/>
              <a:t>data sets included e-mail receipts sent to users </a:t>
            </a:r>
            <a:r>
              <a:rPr lang="en-US" altLang="zh-TW" sz="2400" dirty="0" smtClean="0"/>
              <a:t>who voluntarily </a:t>
            </a:r>
            <a:r>
              <a:rPr lang="en-US" altLang="zh-TW" sz="2400" dirty="0"/>
              <a:t>opted-in for such studies, where we </a:t>
            </a:r>
            <a:r>
              <a:rPr lang="en-US" altLang="zh-TW" sz="2400" dirty="0" smtClean="0"/>
              <a:t>anonymized user IDs</a:t>
            </a:r>
          </a:p>
          <a:p>
            <a:r>
              <a:rPr lang="en-US" altLang="zh-TW" sz="2400" dirty="0"/>
              <a:t>Training data set collected for purposes of developing product</a:t>
            </a:r>
          </a:p>
          <a:p>
            <a:pPr marL="0" indent="0">
              <a:buNone/>
            </a:pPr>
            <a:r>
              <a:rPr lang="en-US" altLang="zh-TW" sz="2400" dirty="0" smtClean="0"/>
              <a:t>     prediction </a:t>
            </a:r>
            <a:r>
              <a:rPr lang="en-US" altLang="zh-TW" sz="2400" dirty="0"/>
              <a:t>models comprised of more than </a:t>
            </a:r>
            <a:r>
              <a:rPr lang="en-US" altLang="zh-TW" sz="2400" dirty="0" smtClean="0"/>
              <a:t>280.7 </a:t>
            </a:r>
            <a:r>
              <a:rPr lang="en-US" altLang="zh-TW" sz="2400" dirty="0"/>
              <a:t>million</a:t>
            </a:r>
          </a:p>
          <a:p>
            <a:pPr marL="0" indent="0">
              <a:buNone/>
            </a:pPr>
            <a:r>
              <a:rPr lang="en-US" altLang="zh-TW" sz="2400" dirty="0" smtClean="0"/>
              <a:t>     purchases </a:t>
            </a:r>
            <a:r>
              <a:rPr lang="en-US" altLang="zh-TW" sz="2400" dirty="0"/>
              <a:t>made by N = 29 million users from 172 commercial</a:t>
            </a:r>
          </a:p>
          <a:p>
            <a:pPr marL="0" indent="0">
              <a:buNone/>
            </a:pPr>
            <a:r>
              <a:rPr lang="en-US" altLang="zh-TW" sz="2400" dirty="0" smtClean="0"/>
              <a:t>     websites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93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Insights from purchase data</a:t>
            </a:r>
            <a:endParaRPr lang="zh-TW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60" y="260648"/>
            <a:ext cx="4505357" cy="26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2886"/>
            <a:ext cx="878123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Recommending popular products</a:t>
            </a:r>
            <a:endParaRPr lang="zh-TW" alt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" y="2196097"/>
            <a:ext cx="4638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15" y="1868568"/>
            <a:ext cx="45148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  <a:cs typeface="Consolas" panose="020B0609020204030204" pitchFamily="49" charset="0"/>
              </a:rPr>
              <a:t>Introduction</a:t>
            </a:r>
          </a:p>
          <a:p>
            <a:endParaRPr lang="en-US" altLang="zh-TW" dirty="0" smtClean="0"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Method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Experiment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Conclusion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Recommending popular products</a:t>
            </a:r>
            <a:endParaRPr lang="zh-TW" alt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17238"/>
            <a:ext cx="42481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Recommending predicted products</a:t>
            </a:r>
            <a:endParaRPr lang="zh-TW" alt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429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Recommending predicted products</a:t>
            </a:r>
            <a:endParaRPr lang="zh-TW" alt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249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Recommending predicted products</a:t>
            </a:r>
            <a:endParaRPr lang="zh-TW" alt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94" y="3022302"/>
            <a:ext cx="456440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86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Introduction</a:t>
            </a:r>
          </a:p>
          <a:p>
            <a:endParaRPr lang="en-US" altLang="zh-TW" dirty="0" smtClean="0"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Method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Experiment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latin typeface="+mj-lt"/>
                <a:cs typeface="Consolas" panose="020B0609020204030204" pitchFamily="49" charset="0"/>
              </a:rPr>
              <a:t>Conclusion</a:t>
            </a:r>
            <a:endParaRPr lang="zh-TW" altLang="en-US" dirty="0"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Conclusion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In </a:t>
            </a:r>
            <a:r>
              <a:rPr lang="en-US" altLang="zh-TW" sz="2400" dirty="0"/>
              <a:t>our </a:t>
            </a:r>
            <a:r>
              <a:rPr lang="en-US" altLang="zh-TW" sz="2400" dirty="0" smtClean="0"/>
              <a:t>ongoing work</a:t>
            </a:r>
            <a:r>
              <a:rPr lang="en-US" altLang="zh-TW" sz="2400" dirty="0"/>
              <a:t>, we plan to utilize implicit feedback available </a:t>
            </a:r>
            <a:r>
              <a:rPr lang="en-US" altLang="zh-TW" sz="2400" dirty="0" smtClean="0"/>
              <a:t>through ad </a:t>
            </a:r>
            <a:r>
              <a:rPr lang="en-US" altLang="zh-TW" sz="2400" dirty="0"/>
              <a:t>views, ad clicks, and conversions to further improve </a:t>
            </a:r>
            <a:r>
              <a:rPr lang="en-US" altLang="zh-TW" sz="2400" dirty="0" smtClean="0"/>
              <a:t>the performance </a:t>
            </a:r>
            <a:r>
              <a:rPr lang="en-US" altLang="zh-TW" sz="2400" dirty="0"/>
              <a:t>of our product recommendation system</a:t>
            </a:r>
            <a:endParaRPr lang="zh-TW" altLang="en-US" sz="2400" dirty="0"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Motivation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online advertising</a:t>
            </a:r>
            <a:r>
              <a:rPr lang="en-US" altLang="zh-TW" sz="2400" dirty="0" smtClean="0"/>
              <a:t> has become increasingly ubiquitous and effective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leverages </a:t>
            </a:r>
            <a:r>
              <a:rPr lang="en-US" altLang="zh-TW" sz="2400" dirty="0" smtClean="0">
                <a:solidFill>
                  <a:srgbClr val="FF0000"/>
                </a:solidFill>
              </a:rPr>
              <a:t>user purchase history</a:t>
            </a:r>
            <a:r>
              <a:rPr lang="en-US" altLang="zh-TW" sz="2400" dirty="0" smtClean="0"/>
              <a:t> determined from </a:t>
            </a:r>
            <a:r>
              <a:rPr lang="en-US" altLang="zh-TW" sz="2400" dirty="0" smtClean="0">
                <a:solidFill>
                  <a:srgbClr val="FF0000"/>
                </a:solidFill>
              </a:rPr>
              <a:t>email receipts </a:t>
            </a:r>
            <a:r>
              <a:rPr lang="en-US" altLang="zh-TW" sz="2400" dirty="0" smtClean="0"/>
              <a:t>to deliver highly personalized product ads to Yahoo Mail users</a:t>
            </a:r>
          </a:p>
          <a:p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000" dirty="0" err="1" smtClean="0"/>
              <a:t>Chanllage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400" dirty="0" smtClean="0"/>
              <a:t>User willing to </a:t>
            </a:r>
            <a:r>
              <a:rPr lang="en-US" altLang="zh-TW" sz="2400" dirty="0" smtClean="0">
                <a:solidFill>
                  <a:srgbClr val="FF0000"/>
                </a:solidFill>
              </a:rPr>
              <a:t>click on ads </a:t>
            </a:r>
            <a:r>
              <a:rPr lang="en-US" altLang="zh-TW" sz="2400" dirty="0" smtClean="0"/>
              <a:t>is a challenging task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addition to financial gains for online businesses ,proactively tailoring advertisements to the tastes of each individual consumer also leads to an </a:t>
            </a:r>
            <a:r>
              <a:rPr lang="en-US" altLang="zh-TW" sz="2400" dirty="0" smtClean="0">
                <a:solidFill>
                  <a:srgbClr val="FF0000"/>
                </a:solidFill>
              </a:rPr>
              <a:t>improved user experience</a:t>
            </a:r>
            <a:r>
              <a:rPr lang="en-US" altLang="zh-TW" sz="2400" dirty="0" smtClean="0"/>
              <a:t>, and can help with increasing user loyalty and retention</a:t>
            </a:r>
          </a:p>
        </p:txBody>
      </p:sp>
    </p:spTree>
    <p:extLst>
      <p:ext uri="{BB962C8B-B14F-4D97-AF65-F5344CB8AC3E}">
        <p14:creationId xmlns:p14="http://schemas.microsoft.com/office/powerpoint/2010/main" val="675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showing </a:t>
            </a:r>
            <a:r>
              <a:rPr lang="en-US" altLang="zh-TW" sz="2400" dirty="0" smtClean="0">
                <a:solidFill>
                  <a:srgbClr val="FF0000"/>
                </a:solidFill>
              </a:rPr>
              <a:t>popular products to all users</a:t>
            </a:r>
            <a:r>
              <a:rPr lang="en-US" altLang="zh-TW" sz="2400" dirty="0" smtClean="0"/>
              <a:t>, showing popular products in various user groups (called cohorts, </a:t>
            </a:r>
            <a:r>
              <a:rPr lang="en-US" altLang="zh-TW" sz="2400" dirty="0" err="1" smtClean="0"/>
              <a:t>specied</a:t>
            </a:r>
            <a:r>
              <a:rPr lang="en-US" altLang="zh-TW" sz="2400" dirty="0" smtClean="0"/>
              <a:t> by user's gender, age, and location), as well as showing products that are historically frequently purchased after the product a user most recently </a:t>
            </a:r>
            <a:r>
              <a:rPr lang="en-US" altLang="zh-TW" sz="2400" dirty="0" smtClean="0"/>
              <a:t>bought</a:t>
            </a:r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84439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Introduction</a:t>
            </a:r>
          </a:p>
          <a:p>
            <a:endParaRPr lang="en-US" altLang="zh-TW" dirty="0" smtClean="0"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latin typeface="+mj-lt"/>
                <a:cs typeface="Consolas" panose="020B0609020204030204" pitchFamily="49" charset="0"/>
              </a:rPr>
              <a:t>Method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Experiment</a:t>
            </a: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onsolas" panose="020B0609020204030204" pitchFamily="49" charset="0"/>
              </a:rPr>
              <a:t>Conclusion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Task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400" dirty="0"/>
              <a:t>leverages </a:t>
            </a:r>
            <a:r>
              <a:rPr lang="en-US" altLang="zh-TW" sz="2400" dirty="0" smtClean="0"/>
              <a:t>information about </a:t>
            </a:r>
            <a:r>
              <a:rPr lang="en-US" altLang="zh-TW" sz="2400" dirty="0">
                <a:solidFill>
                  <a:srgbClr val="FF0000"/>
                </a:solidFill>
              </a:rPr>
              <a:t>prior purchases </a:t>
            </a:r>
            <a:r>
              <a:rPr lang="en-US" altLang="zh-TW" sz="2400" dirty="0"/>
              <a:t>determined from e-mail </a:t>
            </a:r>
            <a:r>
              <a:rPr lang="en-US" altLang="zh-TW" sz="2400" dirty="0" smtClean="0"/>
              <a:t>receipts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learning representation of </a:t>
            </a:r>
            <a:r>
              <a:rPr lang="en-US" altLang="zh-TW" sz="2400" dirty="0"/>
              <a:t>products in low-dimensional space from </a:t>
            </a:r>
            <a:r>
              <a:rPr lang="en-US" altLang="zh-TW" sz="2400" dirty="0" smtClean="0"/>
              <a:t>historical logs </a:t>
            </a:r>
            <a:r>
              <a:rPr lang="en-US" altLang="zh-TW" sz="2400" dirty="0"/>
              <a:t>using  </a:t>
            </a:r>
            <a:r>
              <a:rPr lang="en-US" altLang="zh-TW" sz="2400" dirty="0" smtClean="0">
                <a:solidFill>
                  <a:srgbClr val="FF0000"/>
                </a:solidFill>
              </a:rPr>
              <a:t>neural </a:t>
            </a:r>
            <a:r>
              <a:rPr lang="en-US" altLang="zh-TW" sz="2400" dirty="0">
                <a:solidFill>
                  <a:srgbClr val="FF0000"/>
                </a:solidFill>
              </a:rPr>
              <a:t>language </a:t>
            </a:r>
            <a:r>
              <a:rPr lang="en-US" altLang="zh-TW" sz="2400" dirty="0" smtClean="0">
                <a:solidFill>
                  <a:srgbClr val="FF0000"/>
                </a:solidFill>
              </a:rPr>
              <a:t>models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05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Low-dimensional product </a:t>
                </a:r>
                <a:r>
                  <a:rPr lang="en-US" altLang="zh-TW" sz="2800" dirty="0" err="1" smtClean="0"/>
                  <a:t>embeddings</a:t>
                </a:r>
                <a:endParaRPr lang="en-US" altLang="zh-TW" sz="2800" dirty="0" smtClean="0"/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zh-TW" sz="2400" dirty="0" smtClean="0"/>
                  <a:t>Prod2vec</a:t>
                </a:r>
              </a:p>
              <a:p>
                <a:r>
                  <a:rPr lang="en-US" altLang="zh-TW" sz="2400" dirty="0" smtClean="0"/>
                  <a:t>learning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vector representations of products </a:t>
                </a:r>
                <a:r>
                  <a:rPr lang="en-US" altLang="zh-TW" sz="2400" dirty="0" smtClean="0"/>
                  <a:t>from e-mail receipt logs by using a notion of a purchase sequence as a "sentence" and products within the sequence as "words“</a:t>
                </a:r>
              </a:p>
              <a:p>
                <a:r>
                  <a:rPr lang="en-US" altLang="zh-TW" sz="2400" dirty="0" smtClean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) </a:t>
                </a:r>
                <a:r>
                  <a:rPr lang="en-US" altLang="zh-TW" sz="2400" dirty="0"/>
                  <a:t>of observing a </a:t>
                </a:r>
                <a:r>
                  <a:rPr lang="en-US" altLang="zh-TW" sz="2400" dirty="0" smtClean="0"/>
                  <a:t>neighboring product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 given </a:t>
                </a:r>
                <a:r>
                  <a:rPr lang="en-US" altLang="zh-TW" sz="2400" dirty="0"/>
                  <a:t>the current product pi is </a:t>
                </a:r>
                <a:r>
                  <a:rPr lang="en-US" altLang="zh-TW" sz="2400" dirty="0" smtClean="0"/>
                  <a:t>defined using the </a:t>
                </a:r>
                <a:r>
                  <a:rPr lang="en-US" altLang="zh-TW" sz="2400" dirty="0"/>
                  <a:t>soft-max function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481" t="-1112" r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655272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7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Prod2vec learns </a:t>
            </a:r>
            <a:r>
              <a:rPr lang="en-US" altLang="zh-TW" sz="2400" dirty="0"/>
              <a:t>product representations using the </a:t>
            </a:r>
            <a:r>
              <a:rPr lang="en-US" altLang="zh-TW" sz="2400" dirty="0">
                <a:solidFill>
                  <a:srgbClr val="FF0000"/>
                </a:solidFill>
              </a:rPr>
              <a:t>skip-gram </a:t>
            </a:r>
            <a:r>
              <a:rPr lang="en-US" altLang="zh-TW" sz="2400" dirty="0" smtClean="0">
                <a:solidFill>
                  <a:srgbClr val="FF0000"/>
                </a:solidFill>
              </a:rPr>
              <a:t>model </a:t>
            </a:r>
            <a:r>
              <a:rPr lang="en-US" altLang="zh-TW" sz="2400" dirty="0" smtClean="0"/>
              <a:t>by </a:t>
            </a:r>
            <a:r>
              <a:rPr lang="en-US" altLang="zh-TW" sz="2400" dirty="0"/>
              <a:t>maximizing </a:t>
            </a:r>
            <a:r>
              <a:rPr lang="en-US" altLang="zh-TW" sz="2400" dirty="0" smtClean="0"/>
              <a:t>the objective </a:t>
            </a:r>
            <a:r>
              <a:rPr lang="en-US" altLang="zh-TW" sz="2400" dirty="0"/>
              <a:t>function over the entire </a:t>
            </a:r>
            <a:r>
              <a:rPr lang="en-US" altLang="zh-TW" sz="2400" dirty="0" smtClean="0"/>
              <a:t>set S </a:t>
            </a:r>
            <a:r>
              <a:rPr lang="en-US" altLang="zh-TW" sz="2400" dirty="0"/>
              <a:t>of e-mail receipt </a:t>
            </a:r>
            <a:r>
              <a:rPr lang="en-US" altLang="zh-TW" sz="2400" dirty="0" smtClean="0"/>
              <a:t>logs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10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3" y="2924943"/>
            <a:ext cx="5544616" cy="33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638</Words>
  <Application>Microsoft Office PowerPoint</Application>
  <PresentationFormat>如螢幕大小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E-commerce in Your Inbox Product Recommendations at Scale</vt:lpstr>
      <vt:lpstr>Outline</vt:lpstr>
      <vt:lpstr>Introduction</vt:lpstr>
      <vt:lpstr>Introduction</vt:lpstr>
      <vt:lpstr>Introduction</vt:lpstr>
      <vt:lpstr>Outline</vt:lpstr>
      <vt:lpstr>Method</vt:lpstr>
      <vt:lpstr>Method</vt:lpstr>
      <vt:lpstr>PowerPoint 簡報</vt:lpstr>
      <vt:lpstr>Method</vt:lpstr>
      <vt:lpstr>Method</vt:lpstr>
      <vt:lpstr>Method</vt:lpstr>
      <vt:lpstr>Method</vt:lpstr>
      <vt:lpstr>Method</vt:lpstr>
      <vt:lpstr>Method</vt:lpstr>
      <vt:lpstr>Outline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in Your</dc:title>
  <dc:creator>user</dc:creator>
  <cp:lastModifiedBy>user</cp:lastModifiedBy>
  <cp:revision>38</cp:revision>
  <dcterms:created xsi:type="dcterms:W3CDTF">2015-12-15T18:04:51Z</dcterms:created>
  <dcterms:modified xsi:type="dcterms:W3CDTF">2015-12-17T04:26:47Z</dcterms:modified>
</cp:coreProperties>
</file>